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  <p:sldId id="257" r:id="rId3"/>
    <p:sldId id="258" r:id="rId4"/>
    <p:sldId id="259" r:id="rId5"/>
    <p:sldId id="268" r:id="rId6"/>
    <p:sldId id="262" r:id="rId7"/>
    <p:sldId id="264" r:id="rId8"/>
    <p:sldId id="265" r:id="rId9"/>
    <p:sldId id="266" r:id="rId10"/>
    <p:sldId id="267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7" d="100"/>
          <a:sy n="107" d="100"/>
        </p:scale>
        <p:origin x="-78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Уровень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подготовки обучающихся 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c:rich>
      </c:tx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Уровень подготовки</c:v>
                </c:pt>
              </c:strCache>
            </c:strRef>
          </c:tx>
          <c:dLbls>
            <c:spPr>
              <a:noFill/>
              <a:ln>
                <a:noFill/>
              </a:ln>
              <a:effectLst/>
            </c:spPr>
            <c:dLblPos val="bestFit"/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Лист1!$A$2:$A$5</c:f>
              <c:strCache>
                <c:ptCount val="4"/>
                <c:pt idx="0">
                  <c:v>Низкий</c:v>
                </c:pt>
                <c:pt idx="1">
                  <c:v>Ниже среднего</c:v>
                </c:pt>
                <c:pt idx="2">
                  <c:v>Средний</c:v>
                </c:pt>
                <c:pt idx="3">
                  <c:v>Высокий</c:v>
                </c:pt>
              </c:strCache>
            </c:strRef>
          </c:cat>
          <c:val>
            <c:numRef>
              <c:f>Лист1!$B$2:$B$5</c:f>
              <c:numCache>
                <c:formatCode>0.00%</c:formatCode>
                <c:ptCount val="4"/>
                <c:pt idx="0">
                  <c:v>4.0000000000000008E-2</c:v>
                </c:pt>
                <c:pt idx="1">
                  <c:v>0.34800000000000009</c:v>
                </c:pt>
                <c:pt idx="2">
                  <c:v>0.46500000000000002</c:v>
                </c:pt>
                <c:pt idx="3">
                  <c:v>0.14700000000000002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.10204465817731012"/>
          <c:y val="4.1158621264303974E-2"/>
          <c:w val="0.90930664566682129"/>
          <c:h val="0.81442114539825894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invertIfNegative val="0"/>
          <c:cat>
            <c:strRef>
              <c:f>Лист1!$A$2:$A$6</c:f>
              <c:strCache>
                <c:ptCount val="3"/>
                <c:pt idx="0">
                  <c:v>Чтение</c:v>
                </c:pt>
                <c:pt idx="1">
                  <c:v>Грамматика</c:v>
                </c:pt>
                <c:pt idx="2">
                  <c:v>Грамматика и лексика</c:v>
                </c:pt>
              </c:strCache>
            </c:strRef>
          </c:cat>
          <c:val>
            <c:numRef>
              <c:f>Лист1!$B$2:$B$6</c:f>
              <c:numCache>
                <c:formatCode>General</c:formatCode>
                <c:ptCount val="5"/>
                <c:pt idx="0">
                  <c:v>59.6</c:v>
                </c:pt>
                <c:pt idx="1">
                  <c:v>42.5</c:v>
                </c:pt>
                <c:pt idx="2">
                  <c:v>32.4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Столбец1</c:v>
                </c:pt>
              </c:strCache>
            </c:strRef>
          </c:tx>
          <c:invertIfNegative val="0"/>
          <c:cat>
            <c:strRef>
              <c:f>Лист1!$A$2:$A$6</c:f>
              <c:strCache>
                <c:ptCount val="3"/>
                <c:pt idx="0">
                  <c:v>Чтение</c:v>
                </c:pt>
                <c:pt idx="1">
                  <c:v>Грамматика</c:v>
                </c:pt>
                <c:pt idx="2">
                  <c:v>Грамматика и лексика</c:v>
                </c:pt>
              </c:strCache>
            </c:strRef>
          </c:cat>
          <c:val>
            <c:numRef>
              <c:f>Лист1!$C$2:$C$6</c:f>
              <c:numCache>
                <c:formatCode>General</c:formatCode>
                <c:ptCount val="5"/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6868480"/>
        <c:axId val="36870016"/>
      </c:barChart>
      <c:catAx>
        <c:axId val="3686848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36870016"/>
        <c:crosses val="autoZero"/>
        <c:auto val="1"/>
        <c:lblAlgn val="ctr"/>
        <c:lblOffset val="100"/>
        <c:noMultiLvlLbl val="0"/>
      </c:catAx>
      <c:valAx>
        <c:axId val="3687001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6868480"/>
        <c:crosses val="autoZero"/>
        <c:crossBetween val="between"/>
      </c:valAx>
      <c:spPr>
        <a:solidFill>
          <a:schemeClr val="bg2"/>
        </a:solidFill>
      </c:spPr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media/hdphoto1.wdp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466064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01300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948116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039935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11036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628978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856646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297227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637434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253110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98503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1293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332656"/>
            <a:ext cx="7772400" cy="4392488"/>
          </a:xfrm>
        </p:spPr>
        <p:txBody>
          <a:bodyPr>
            <a:normAutofit/>
          </a:bodyPr>
          <a:lstStyle/>
          <a:p>
            <a:pPr indent="450215"/>
            <a:r>
              <a:rPr lang="ru-RU" sz="4100" b="1" dirty="0">
                <a:solidFill>
                  <a:srgbClr val="000000"/>
                </a:solidFill>
                <a:latin typeface="Times New Roman"/>
                <a:ea typeface="Calibri"/>
              </a:rPr>
              <a:t>Анализ результатов независимой оценки знаний обучающихся 8 классов</a:t>
            </a:r>
            <a:r>
              <a:rPr lang="ru-RU" sz="3600" dirty="0">
                <a:solidFill>
                  <a:srgbClr val="000000"/>
                </a:solidFill>
                <a:latin typeface="Times New Roman"/>
                <a:ea typeface="Calibri"/>
              </a:rPr>
              <a:t/>
            </a:r>
            <a:br>
              <a:rPr lang="ru-RU" sz="3600" dirty="0">
                <a:solidFill>
                  <a:srgbClr val="000000"/>
                </a:solidFill>
                <a:latin typeface="Times New Roman"/>
                <a:ea typeface="Calibri"/>
              </a:rPr>
            </a:br>
            <a:r>
              <a:rPr lang="ru-RU" sz="4100" b="1" dirty="0">
                <a:solidFill>
                  <a:srgbClr val="000000"/>
                </a:solidFill>
                <a:latin typeface="Times New Roman"/>
                <a:ea typeface="Calibri"/>
              </a:rPr>
              <a:t>по английскому языку</a:t>
            </a:r>
            <a:r>
              <a:rPr lang="ru-RU" sz="3600" dirty="0">
                <a:solidFill>
                  <a:srgbClr val="000000"/>
                </a:solidFill>
                <a:latin typeface="Times New Roman"/>
                <a:ea typeface="Calibri"/>
              </a:rPr>
              <a:t/>
            </a:r>
            <a:br>
              <a:rPr lang="ru-RU" sz="3600" dirty="0">
                <a:solidFill>
                  <a:srgbClr val="000000"/>
                </a:solidFill>
                <a:latin typeface="Times New Roman"/>
                <a:ea typeface="Calibri"/>
              </a:rPr>
            </a:br>
            <a:r>
              <a:rPr lang="ru-RU" b="1" dirty="0" smtClean="0">
                <a:solidFill>
                  <a:srgbClr val="000000"/>
                </a:solidFill>
                <a:latin typeface="Times New Roman"/>
                <a:ea typeface="Calibri"/>
              </a:rPr>
              <a:t/>
            </a:r>
            <a:br>
              <a:rPr lang="ru-RU" b="1" dirty="0" smtClean="0">
                <a:solidFill>
                  <a:srgbClr val="000000"/>
                </a:solidFill>
                <a:latin typeface="Times New Roman"/>
                <a:ea typeface="Calibri"/>
              </a:rPr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860032" y="4725144"/>
            <a:ext cx="3888432" cy="1656184"/>
          </a:xfrm>
        </p:spPr>
        <p:txBody>
          <a:bodyPr>
            <a:normAutofit/>
          </a:bodyPr>
          <a:lstStyle/>
          <a:p>
            <a:pPr algn="r"/>
            <a:r>
              <a:rPr lang="ru-RU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Прокашева Е.А</a:t>
            </a:r>
          </a:p>
          <a:p>
            <a:pPr algn="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lang="ru-RU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реподаватель отдельной дисциплины (иностранный язык)</a:t>
            </a:r>
          </a:p>
          <a:p>
            <a:pPr algn="r"/>
            <a:r>
              <a:rPr lang="ru-RU" b="1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«Пермское суворовское военное училище» МО РФ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225612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0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Примеры заданий</a:t>
            </a:r>
            <a:endParaRPr lang="ru-RU" sz="4000" dirty="0"/>
          </a:p>
        </p:txBody>
      </p:sp>
      <p:graphicFrame>
        <p:nvGraphicFramePr>
          <p:cNvPr id="8" name="Объект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51113671"/>
              </p:ext>
            </p:extLst>
          </p:nvPr>
        </p:nvGraphicFramePr>
        <p:xfrm>
          <a:off x="539552" y="1844824"/>
          <a:ext cx="8208912" cy="864096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552242"/>
                <a:gridCol w="5893321"/>
                <a:gridCol w="1763349"/>
              </a:tblGrid>
              <a:tr h="864096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Times New Roman"/>
                        </a:rPr>
                        <a:t>21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800">
                          <a:effectLst/>
                          <a:latin typeface="Times New Roman"/>
                          <a:ea typeface="Times New Roman"/>
                        </a:rPr>
                        <a:t>Judges, who are well-known in the music ________.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BUSY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1711325" y="363855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alt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9" name="Таблица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2332005"/>
              </p:ext>
            </p:extLst>
          </p:nvPr>
        </p:nvGraphicFramePr>
        <p:xfrm>
          <a:off x="542752" y="2851958"/>
          <a:ext cx="8133704" cy="822960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547183"/>
                <a:gridCol w="5839328"/>
                <a:gridCol w="1747193"/>
              </a:tblGrid>
              <a:tr h="786592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/>
                          <a:ea typeface="Times New Roman"/>
                        </a:rPr>
                        <a:t>22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By the time the members of the band make their CD, they are already_____.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l"/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FAME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0" name="Таблица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6589772"/>
              </p:ext>
            </p:extLst>
          </p:nvPr>
        </p:nvGraphicFramePr>
        <p:xfrm>
          <a:off x="539552" y="3867148"/>
          <a:ext cx="8136905" cy="857996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547399"/>
                <a:gridCol w="5841625"/>
                <a:gridCol w="1747881"/>
              </a:tblGrid>
              <a:tr h="857996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/>
                          <a:ea typeface="Times New Roman"/>
                        </a:rPr>
                        <a:t>23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There are also many pop and rock concerts with your ______ singers and groups. Have a nice time!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de-DE" sz="1800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FAVOUR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128843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000" b="1" dirty="0">
                <a:latin typeface="Times New Roman"/>
                <a:ea typeface="Times New Roman"/>
              </a:rPr>
              <a:t>Р</a:t>
            </a:r>
            <a:r>
              <a:rPr lang="ru-RU" sz="4000" b="1" dirty="0" smtClean="0">
                <a:latin typeface="Times New Roman"/>
                <a:ea typeface="Times New Roman"/>
              </a:rPr>
              <a:t>езультаты мониторинга</a:t>
            </a:r>
            <a:endParaRPr lang="ru-RU" sz="4000" dirty="0"/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>
          <a:xfrm>
            <a:off x="457200" y="1484784"/>
            <a:ext cx="8219256" cy="4641379"/>
          </a:xfrm>
        </p:spPr>
        <p:txBody>
          <a:bodyPr/>
          <a:lstStyle/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232685538"/>
              </p:ext>
            </p:extLst>
          </p:nvPr>
        </p:nvGraphicFramePr>
        <p:xfrm>
          <a:off x="1524000" y="1690688"/>
          <a:ext cx="6096000" cy="377031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699260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Рейтинг ОУ</a:t>
            </a:r>
            <a:endParaRPr lang="ru-RU" sz="4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idx="1"/>
          </p:nvPr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108" t="-1254"/>
          <a:stretch/>
        </p:blipFill>
        <p:spPr bwMode="auto">
          <a:xfrm>
            <a:off x="683568" y="1628800"/>
            <a:ext cx="7837005" cy="337834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557179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620688"/>
            <a:ext cx="8229600" cy="1143000"/>
          </a:xfrm>
        </p:spPr>
        <p:txBody>
          <a:bodyPr>
            <a:noAutofit/>
          </a:bodyPr>
          <a:lstStyle/>
          <a:p>
            <a:pPr marL="180340" algn="ctr">
              <a:spcAft>
                <a:spcPts val="0"/>
              </a:spcAft>
            </a:pPr>
            <a:r>
              <a:rPr lang="ru-RU" sz="4000" b="1" dirty="0">
                <a:latin typeface="Times New Roman"/>
                <a:ea typeface="Calibri"/>
              </a:rPr>
              <a:t>Распределение заданий по частям работы и разделам курса</a:t>
            </a:r>
            <a:r>
              <a:rPr lang="ru-RU" sz="4000" dirty="0">
                <a:latin typeface="Times New Roman"/>
                <a:ea typeface="Times New Roman"/>
              </a:rPr>
              <a:t/>
            </a:r>
            <a:br>
              <a:rPr lang="ru-RU" sz="4000" dirty="0">
                <a:latin typeface="Times New Roman"/>
                <a:ea typeface="Times New Roman"/>
              </a:rPr>
            </a:br>
            <a:endParaRPr lang="ru-RU" sz="4000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44782732"/>
              </p:ext>
            </p:extLst>
          </p:nvPr>
        </p:nvGraphicFramePr>
        <p:xfrm>
          <a:off x="683570" y="2060847"/>
          <a:ext cx="8047096" cy="3881617"/>
        </p:xfrm>
        <a:graphic>
          <a:graphicData uri="http://schemas.openxmlformats.org/drawingml/2006/table">
            <a:tbl>
              <a:tblPr firstRow="1" firstCol="1" bandRow="1"/>
              <a:tblGrid>
                <a:gridCol w="1529459"/>
                <a:gridCol w="1736523"/>
                <a:gridCol w="1630560"/>
                <a:gridCol w="1842486"/>
                <a:gridCol w="1308068"/>
              </a:tblGrid>
              <a:tr h="70574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/>
                          <a:latin typeface="Times New Roman"/>
                          <a:ea typeface="Calibri"/>
                        </a:rPr>
                        <a:t>Части работы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 b="1">
                          <a:effectLst/>
                          <a:latin typeface="Times New Roman"/>
                          <a:ea typeface="Calibri"/>
                        </a:rPr>
                        <a:t>Раздел курса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 b="1">
                          <a:effectLst/>
                          <a:latin typeface="Times New Roman"/>
                          <a:ea typeface="Calibri"/>
                        </a:rPr>
                        <a:t>Число заданий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 b="1" dirty="0">
                          <a:effectLst/>
                          <a:latin typeface="Times New Roman"/>
                          <a:ea typeface="Calibri"/>
                        </a:rPr>
                        <a:t>Максимальный балл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 b="1">
                          <a:effectLst/>
                          <a:latin typeface="Times New Roman"/>
                          <a:ea typeface="Calibri"/>
                        </a:rPr>
                        <a:t>Тип заданий 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5862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Часть 1 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Чтение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2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9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Задания с выбором ответа 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5862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Часть 2 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Грамматика 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16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16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Задания с выбором ответа 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5862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Часть 3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Грамматика и лексика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5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Calibri"/>
                        </a:rPr>
                        <a:t>5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/>
                          <a:ea typeface="Calibri"/>
                        </a:rPr>
                        <a:t>Задания с кратким ответом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6" name="Прямоугольник 5"/>
          <p:cNvSpPr/>
          <p:nvPr/>
        </p:nvSpPr>
        <p:spPr>
          <a:xfrm>
            <a:off x="8293907" y="6022460"/>
            <a:ext cx="184731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r"/>
            <a:endParaRPr lang="ru-RU" sz="2000" dirty="0">
              <a:solidFill>
                <a:prstClr val="black"/>
              </a:solidFill>
              <a:latin typeface="Times New Roman"/>
              <a:ea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370307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Качество выполнения заданий</a:t>
            </a:r>
            <a:endParaRPr lang="ru-RU" sz="4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Объект 7"/>
          <p:cNvSpPr>
            <a:spLocks noGrp="1"/>
          </p:cNvSpPr>
          <p:nvPr>
            <p:ph idx="1"/>
          </p:nvPr>
        </p:nvSpPr>
        <p:spPr>
          <a:xfrm>
            <a:off x="457200" y="1600201"/>
            <a:ext cx="8003232" cy="4277072"/>
          </a:xfrm>
        </p:spPr>
        <p:txBody>
          <a:bodyPr/>
          <a:lstStyle/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7" name="Диаграмма 6"/>
          <p:cNvGraphicFramePr/>
          <p:nvPr>
            <p:extLst>
              <p:ext uri="{D42A27DB-BD31-4B8C-83A1-F6EECF244321}">
                <p14:modId xmlns:p14="http://schemas.microsoft.com/office/powerpoint/2010/main" val="2329484802"/>
              </p:ext>
            </p:extLst>
          </p:nvPr>
        </p:nvGraphicFramePr>
        <p:xfrm>
          <a:off x="526473" y="1412776"/>
          <a:ext cx="8293999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72302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marL="342900" lvl="0" indent="449580" algn="ctr">
              <a:spcBef>
                <a:spcPct val="20000"/>
              </a:spcBef>
            </a:pPr>
            <a:r>
              <a:rPr lang="ru-RU" sz="2800" b="1" dirty="0">
                <a:solidFill>
                  <a:prstClr val="black"/>
                </a:solidFill>
                <a:latin typeface="Times New Roman"/>
                <a:ea typeface="Times New Roman"/>
                <a:cs typeface="+mn-cs"/>
              </a:rPr>
              <a:t>Качество выполнения заданий раздела «Чтение»</a:t>
            </a:r>
            <a:br>
              <a:rPr lang="ru-RU" sz="2800" b="1" dirty="0">
                <a:solidFill>
                  <a:prstClr val="black"/>
                </a:solidFill>
                <a:latin typeface="Times New Roman"/>
                <a:ea typeface="Times New Roman"/>
                <a:cs typeface="+mn-cs"/>
              </a:rPr>
            </a:br>
            <a:endParaRPr lang="ru-RU" sz="2800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61168257"/>
              </p:ext>
            </p:extLst>
          </p:nvPr>
        </p:nvGraphicFramePr>
        <p:xfrm>
          <a:off x="395537" y="1628800"/>
          <a:ext cx="8424936" cy="3352800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1734591"/>
                <a:gridCol w="3549379"/>
                <a:gridCol w="1570483"/>
                <a:gridCol w="1570483"/>
              </a:tblGrid>
              <a:tr h="82919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/>
                          <a:ea typeface="Times New Roman"/>
                        </a:rPr>
                        <a:t>Порядковый номер задания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/>
                          <a:ea typeface="Times New Roman"/>
                        </a:rPr>
                        <a:t>Проверяемые элементы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/>
                          <a:ea typeface="Times New Roman"/>
                        </a:rPr>
                        <a:t>Уровень сложности задания</a:t>
                      </a:r>
                      <a:endParaRPr lang="ru-RU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/>
                          <a:ea typeface="Times New Roman"/>
                        </a:rPr>
                        <a:t>Процент правильных</a:t>
                      </a:r>
                      <a:endParaRPr lang="ru-RU" sz="200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/>
                          <a:ea typeface="Times New Roman"/>
                        </a:rPr>
                        <a:t>ответов</a:t>
                      </a:r>
                      <a:endParaRPr lang="ru-RU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52798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Понимание основного содержания текста.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69,7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52798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Понимание в прочитанном тексте запрашиваемой информации.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49,6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41471">
                <a:tc grid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Средний процент качества выполнения заданий по разделу «Чтение»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/>
                          <a:ea typeface="Times New Roman"/>
                        </a:rPr>
                        <a:t>59,6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pic>
        <p:nvPicPr>
          <p:cNvPr id="6145" name="Рисунок 1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harpenSoften amount="25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 l="4976" t="52034" r="48956" b="33405"/>
          <a:stretch>
            <a:fillRect/>
          </a:stretch>
        </p:blipFill>
        <p:spPr bwMode="auto">
          <a:xfrm>
            <a:off x="1331640" y="5090604"/>
            <a:ext cx="6696744" cy="159336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916111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1228998"/>
          </a:xfrm>
        </p:spPr>
        <p:txBody>
          <a:bodyPr>
            <a:normAutofit fontScale="90000"/>
          </a:bodyPr>
          <a:lstStyle/>
          <a:p>
            <a:pPr indent="449580" algn="ctr"/>
            <a:r>
              <a:rPr lang="ru-RU" sz="3100" dirty="0" smtClean="0">
                <a:latin typeface="Times New Roman"/>
                <a:ea typeface="Times New Roman"/>
              </a:rPr>
              <a:t/>
            </a:r>
            <a:br>
              <a:rPr lang="ru-RU" sz="3100" dirty="0" smtClean="0">
                <a:latin typeface="Times New Roman"/>
                <a:ea typeface="Times New Roman"/>
              </a:rPr>
            </a:br>
            <a:r>
              <a:rPr lang="ru-RU" b="1" dirty="0" smtClean="0">
                <a:latin typeface="Times New Roman"/>
                <a:ea typeface="Times New Roman"/>
              </a:rPr>
              <a:t>Качество </a:t>
            </a:r>
            <a:r>
              <a:rPr lang="ru-RU" b="1" dirty="0">
                <a:latin typeface="Times New Roman"/>
                <a:ea typeface="Times New Roman"/>
              </a:rPr>
              <a:t>выполнения заданий раздела «Грамматика»</a:t>
            </a:r>
            <a:r>
              <a:rPr lang="ru-RU" dirty="0">
                <a:latin typeface="Times New Roman"/>
                <a:ea typeface="Times New Roman"/>
              </a:rPr>
              <a:t/>
            </a:r>
            <a:br>
              <a:rPr lang="ru-RU" dirty="0">
                <a:latin typeface="Times New Roman"/>
                <a:ea typeface="Times New Roman"/>
              </a:rPr>
            </a:br>
            <a:endParaRPr lang="ru-RU" dirty="0"/>
          </a:p>
        </p:txBody>
      </p:sp>
      <p:pic>
        <p:nvPicPr>
          <p:cNvPr id="8194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899592" y="1381887"/>
            <a:ext cx="7956376" cy="53070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300798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4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Примеры заданий</a:t>
            </a:r>
            <a:endParaRPr lang="ru-RU" sz="4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90357878"/>
              </p:ext>
            </p:extLst>
          </p:nvPr>
        </p:nvGraphicFramePr>
        <p:xfrm>
          <a:off x="539552" y="1628801"/>
          <a:ext cx="7992888" cy="1224136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537710"/>
                <a:gridCol w="7455178"/>
              </a:tblGrid>
              <a:tr h="1224136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5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Why _________ when I_________________ into the room?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A. did you laugh / was walking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B. were you laughing /walked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C. did you laugh / walked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33443325"/>
              </p:ext>
            </p:extLst>
          </p:nvPr>
        </p:nvGraphicFramePr>
        <p:xfrm>
          <a:off x="539552" y="2996952"/>
          <a:ext cx="7992888" cy="1368152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537710"/>
                <a:gridCol w="7455178"/>
              </a:tblGrid>
              <a:tr h="1368152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10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David feels great these days. He _________________________up early lately.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A. has been getting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B. has got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C. has getting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5914706"/>
              </p:ext>
            </p:extLst>
          </p:nvPr>
        </p:nvGraphicFramePr>
        <p:xfrm>
          <a:off x="539552" y="4869160"/>
          <a:ext cx="7920880" cy="1371600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532866"/>
                <a:gridCol w="7388014"/>
              </a:tblGrid>
              <a:tr h="1080120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  <a:latin typeface="Times New Roman"/>
                          <a:ea typeface="Times New Roman"/>
                        </a:rPr>
                        <a:t>13</a:t>
                      </a:r>
                      <a:endParaRPr lang="ru-RU" sz="18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 Peter ____________football with that team for five years before they finally won the championship.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A. Was playing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Times New Roman"/>
                          <a:ea typeface="Times New Roman"/>
                        </a:rPr>
                        <a:t>B. Had been playing 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  <a:latin typeface="Times New Roman"/>
                          <a:ea typeface="Times New Roman"/>
                        </a:rPr>
                        <a:t>C. </a:t>
                      </a:r>
                      <a:r>
                        <a:rPr lang="ru-RU" sz="1800" dirty="0" err="1">
                          <a:effectLst/>
                          <a:latin typeface="Times New Roman"/>
                          <a:ea typeface="Times New Roman"/>
                        </a:rPr>
                        <a:t>played</a:t>
                      </a:r>
                      <a:r>
                        <a:rPr lang="ru-RU" sz="1800" dirty="0">
                          <a:effectLst/>
                          <a:latin typeface="Times New Roman"/>
                          <a:ea typeface="Times New Roman"/>
                        </a:rPr>
                        <a:t>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623912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lvl="0" indent="449263" algn="ctr" fontAlgn="base">
              <a:spcAft>
                <a:spcPct val="0"/>
              </a:spcAft>
            </a:pPr>
            <a:r>
              <a:rPr lang="ru-RU" altLang="ru-RU" sz="40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Times New Roman" pitchFamily="18" charset="0"/>
                <a:cs typeface="Times New Roman" panose="02020603050405020304" pitchFamily="18" charset="0"/>
              </a:rPr>
              <a:t/>
            </a:r>
            <a:br>
              <a:rPr lang="ru-RU" altLang="ru-RU" sz="40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Times New Roman" pitchFamily="18" charset="0"/>
                <a:cs typeface="Times New Roman" panose="02020603050405020304" pitchFamily="18" charset="0"/>
              </a:rPr>
            </a:br>
            <a:r>
              <a:rPr lang="ru-RU" altLang="ru-RU" sz="40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Times New Roman" pitchFamily="18" charset="0"/>
                <a:cs typeface="Times New Roman" panose="02020603050405020304" pitchFamily="18" charset="0"/>
              </a:rPr>
              <a:t>Качество </a:t>
            </a:r>
            <a:r>
              <a:rPr lang="ru-RU" altLang="ru-RU" sz="4000" b="1" dirty="0">
                <a:solidFill>
                  <a:prstClr val="black"/>
                </a:solidFill>
                <a:latin typeface="Times New Roman" panose="02020603050405020304" pitchFamily="18" charset="0"/>
                <a:ea typeface="Times New Roman" pitchFamily="18" charset="0"/>
                <a:cs typeface="Times New Roman" panose="02020603050405020304" pitchFamily="18" charset="0"/>
              </a:rPr>
              <a:t>выполнения заданий раздела «Грамматика и лексика»</a:t>
            </a:r>
            <a:r>
              <a:rPr lang="ru-RU" altLang="ru-RU" sz="2800" dirty="0">
                <a:solidFill>
                  <a:prstClr val="black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/>
            </a:r>
            <a:br>
              <a:rPr lang="ru-RU" altLang="ru-RU" sz="2800" dirty="0">
                <a:solidFill>
                  <a:prstClr val="black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</a:b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99604628"/>
              </p:ext>
            </p:extLst>
          </p:nvPr>
        </p:nvGraphicFramePr>
        <p:xfrm>
          <a:off x="755576" y="1844824"/>
          <a:ext cx="7848872" cy="3981233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1451963"/>
                <a:gridCol w="3393704"/>
                <a:gridCol w="1501602"/>
                <a:gridCol w="750388"/>
                <a:gridCol w="751215"/>
              </a:tblGrid>
              <a:tr h="942650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/>
                          <a:ea typeface="Times New Roman"/>
                        </a:rPr>
                        <a:t>Порядковый номер задания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200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/>
                          <a:ea typeface="Times New Roman"/>
                        </a:rPr>
                        <a:t>Проверяемые элементы</a:t>
                      </a:r>
                      <a:endParaRPr lang="ru-RU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/>
                          <a:ea typeface="Times New Roman"/>
                        </a:rPr>
                        <a:t>Уровень сложности задания</a:t>
                      </a:r>
                      <a:endParaRPr lang="ru-RU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/>
                          <a:ea typeface="Times New Roman"/>
                        </a:rPr>
                        <a:t>Процент правильных</a:t>
                      </a:r>
                      <a:endParaRPr lang="ru-RU" sz="200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/>
                          <a:ea typeface="Times New Roman"/>
                        </a:rPr>
                        <a:t>ответов</a:t>
                      </a:r>
                      <a:endParaRPr lang="ru-RU" sz="2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885300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19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20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21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22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23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Лексико-грамматические навыки образования и употребления родственного слова нужной части речи с использованием аффиксации в коммуникативно-значимом контексте.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52,8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48,0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7,6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19,0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34,8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200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ru-RU" sz="200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>
                          <a:effectLst/>
                          <a:latin typeface="Times New Roman"/>
                          <a:ea typeface="Times New Roman"/>
                        </a:rPr>
                        <a:t>34,3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28433">
                <a:tc gridSpan="3"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  <a:latin typeface="Times New Roman"/>
                          <a:ea typeface="Times New Roman"/>
                        </a:rPr>
                        <a:t>Средний процент качества выполнения заданий по разделу «Грамматика и лексика»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/>
                          <a:ea typeface="Times New Roman"/>
                        </a:rPr>
                        <a:t>32,44</a:t>
                      </a:r>
                      <a:endParaRPr lang="ru-RU" sz="2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0425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127</TotalTime>
  <Words>320</Words>
  <Application>Microsoft Office PowerPoint</Application>
  <PresentationFormat>Экран (4:3)</PresentationFormat>
  <Paragraphs>112</Paragraphs>
  <Slides>10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Тема Office</vt:lpstr>
      <vt:lpstr>Анализ результатов независимой оценки знаний обучающихся 8 классов по английскому языку  </vt:lpstr>
      <vt:lpstr>Результаты мониторинга</vt:lpstr>
      <vt:lpstr>Рейтинг ОУ</vt:lpstr>
      <vt:lpstr>Распределение заданий по частям работы и разделам курса </vt:lpstr>
      <vt:lpstr>Качество выполнения заданий</vt:lpstr>
      <vt:lpstr>Качество выполнения заданий раздела «Чтение» </vt:lpstr>
      <vt:lpstr> Качество выполнения заданий раздела «Грамматика» </vt:lpstr>
      <vt:lpstr>Примеры заданий</vt:lpstr>
      <vt:lpstr> Качество выполнения заданий раздела «Грамматика и лексика» </vt:lpstr>
      <vt:lpstr>Примеры заданий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Анализ результатов независимой оценки знаний обучающихся 8 классов по английскому языку</dc:title>
  <dc:creator>elena prokasheva</dc:creator>
  <cp:lastModifiedBy>1</cp:lastModifiedBy>
  <cp:revision>13</cp:revision>
  <dcterms:created xsi:type="dcterms:W3CDTF">2019-01-30T15:34:27Z</dcterms:created>
  <dcterms:modified xsi:type="dcterms:W3CDTF">2019-02-07T03:16:59Z</dcterms:modified>
</cp:coreProperties>
</file>

<file path=docProps/thumbnail.jpeg>
</file>